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74" r:id="rId2"/>
    <p:sldId id="275" r:id="rId3"/>
    <p:sldId id="278" r:id="rId4"/>
    <p:sldId id="276" r:id="rId5"/>
    <p:sldId id="279" r:id="rId6"/>
    <p:sldId id="280" r:id="rId7"/>
    <p:sldId id="272" r:id="rId8"/>
    <p:sldId id="267" r:id="rId9"/>
    <p:sldId id="282" r:id="rId10"/>
    <p:sldId id="268" r:id="rId11"/>
    <p:sldId id="269" r:id="rId12"/>
    <p:sldId id="271" r:id="rId13"/>
    <p:sldId id="273" r:id="rId14"/>
    <p:sldId id="281" r:id="rId15"/>
    <p:sldId id="283" r:id="rId16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FF00"/>
    <a:srgbClr val="FF00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</p:grpSp>
      <p:sp>
        <p:nvSpPr>
          <p:cNvPr id="4305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43051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4978D-A388-4E6F-9AC1-B2F5E3BF158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03B41-455C-4DB5-B113-BD6300FE867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696FD-F657-440E-93D2-76CE932EE06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DA3B5-331C-4B82-B665-FACC1E5357D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ADE2B-9DE3-45F2-9E74-5B738D61399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A036-893A-4C57-9D01-D1B5B52793D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CCACB-389B-4EA2-A2AE-F4867B7455B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CEC2D-B70C-4DCD-BC66-75B67536C3E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D652C-C222-4F1D-9301-AA5DC200EE0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55346-2A70-4EA9-8314-92BE26978D1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27760-0020-49DC-8D3B-5960CBE0A0A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198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8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8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0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2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3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5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7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9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3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5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9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2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4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02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4202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</p:grpSp>
      <p:sp>
        <p:nvSpPr>
          <p:cNvPr id="4202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4202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4202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202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203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A850574-B79F-4307-A16F-1EC571A97E1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4" r:id="rId2"/>
    <p:sldLayoutId id="2147483683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77" r:id="rId9"/>
    <p:sldLayoutId id="2147483676" r:id="rId10"/>
    <p:sldLayoutId id="21474836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DYW50F42ss8&amp;feature=related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zGM-wSKFBpo&amp;feature=relate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/>
              <a:t>Introduction to Chemistry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CA" b="1" smtClean="0"/>
              <a:t>Chemistry</a:t>
            </a:r>
            <a:r>
              <a:rPr lang="en-CA" smtClean="0"/>
              <a:t> is the study of matter.</a:t>
            </a:r>
          </a:p>
          <a:p>
            <a:pPr eaLnBrk="1" hangingPunct="1"/>
            <a:r>
              <a:rPr lang="en-CA" b="1" smtClean="0"/>
              <a:t>Matter</a:t>
            </a:r>
            <a:r>
              <a:rPr lang="en-CA" smtClean="0"/>
              <a:t> is anything that takes up space and has mass.</a:t>
            </a:r>
          </a:p>
          <a:p>
            <a:pPr eaLnBrk="1" hangingPunct="1"/>
            <a:r>
              <a:rPr lang="en-CA" smtClean="0"/>
              <a:t>All matter is made up of small particles called </a:t>
            </a:r>
            <a:r>
              <a:rPr lang="en-CA" b="1" smtClean="0"/>
              <a:t>atoms</a:t>
            </a:r>
            <a:r>
              <a:rPr lang="en-CA" smtClean="0"/>
              <a:t>.</a:t>
            </a:r>
          </a:p>
          <a:p>
            <a:pPr eaLnBrk="1" hangingPunct="1"/>
            <a:r>
              <a:rPr lang="en-CA" smtClean="0"/>
              <a:t>Atoms and </a:t>
            </a:r>
            <a:r>
              <a:rPr lang="en-CA" b="1" smtClean="0"/>
              <a:t>elements</a:t>
            </a:r>
            <a:r>
              <a:rPr lang="en-CA" smtClean="0"/>
              <a:t> are synonyms.</a:t>
            </a:r>
          </a:p>
          <a:p>
            <a:pPr eaLnBrk="1" hangingPunct="1"/>
            <a:r>
              <a:rPr lang="en-CA" smtClean="0">
                <a:hlinkClick r:id="rId2"/>
              </a:rPr>
              <a:t>http://www.youtube.com/watch?v=DYW50F42ss8&amp;feature=related</a:t>
            </a:r>
            <a:r>
              <a:rPr lang="en-CA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180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Non-metals</a:t>
            </a:r>
          </a:p>
        </p:txBody>
      </p:sp>
      <p:pic>
        <p:nvPicPr>
          <p:cNvPr id="22530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9913" y="3592513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5" name="Rectangle 9"/>
          <p:cNvSpPr>
            <a:spLocks noChangeArrowheads="1"/>
          </p:cNvSpPr>
          <p:nvPr/>
        </p:nvSpPr>
        <p:spPr bwMode="auto">
          <a:xfrm rot="5400000">
            <a:off x="6119812" y="4618038"/>
            <a:ext cx="1655763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5310" name="Rectangle 14"/>
          <p:cNvSpPr>
            <a:spLocks noChangeArrowheads="1"/>
          </p:cNvSpPr>
          <p:nvPr/>
        </p:nvSpPr>
        <p:spPr bwMode="auto">
          <a:xfrm rot="5400000">
            <a:off x="6157119" y="4293394"/>
            <a:ext cx="1006475" cy="287337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 rot="5400000">
            <a:off x="6228556" y="4441032"/>
            <a:ext cx="2016125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 rot="5400000">
            <a:off x="6047582" y="4185444"/>
            <a:ext cx="647700" cy="287337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5313" name="Rectangle 17"/>
          <p:cNvSpPr>
            <a:spLocks noChangeArrowheads="1"/>
          </p:cNvSpPr>
          <p:nvPr/>
        </p:nvSpPr>
        <p:spPr bwMode="auto">
          <a:xfrm rot="5400000">
            <a:off x="5904706" y="3969544"/>
            <a:ext cx="358775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 rot="5400000">
            <a:off x="1799431" y="3609182"/>
            <a:ext cx="358775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5316" name="Rectangle 20"/>
          <p:cNvSpPr>
            <a:spLocks noGrp="1" noChangeArrowheads="1"/>
          </p:cNvSpPr>
          <p:nvPr>
            <p:ph type="body" idx="1"/>
          </p:nvPr>
        </p:nvSpPr>
        <p:spPr>
          <a:xfrm>
            <a:off x="395288" y="1339850"/>
            <a:ext cx="8424862" cy="2305050"/>
          </a:xfrm>
        </p:spPr>
        <p:txBody>
          <a:bodyPr/>
          <a:lstStyle/>
          <a:p>
            <a:pPr eaLnBrk="1" hangingPunct="1">
              <a:defRPr/>
            </a:pPr>
            <a:r>
              <a:rPr lang="en-CA" b="1" smtClean="0"/>
              <a:t>Poor conductors of heat &amp; electricity</a:t>
            </a:r>
          </a:p>
          <a:p>
            <a:pPr eaLnBrk="1" hangingPunct="1">
              <a:buFont typeface="Symbol" pitchFamily="18" charset="2"/>
              <a:buBlip>
                <a:blip r:embed="rId3"/>
              </a:buBlip>
              <a:defRPr/>
            </a:pPr>
            <a:r>
              <a:rPr lang="en-CA" b="1" smtClean="0"/>
              <a:t>Many are gases at room temperature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CA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5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5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5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5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5" grpId="0" animBg="1"/>
      <p:bldP spid="55310" grpId="0" animBg="1"/>
      <p:bldP spid="55311" grpId="0" animBg="1"/>
      <p:bldP spid="55312" grpId="0" animBg="1"/>
      <p:bldP spid="55313" grpId="0" animBg="1"/>
      <p:bldP spid="55314" grpId="0" animBg="1"/>
      <p:bldP spid="5531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3388"/>
            <a:ext cx="8229600" cy="836612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Metalloids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353425" cy="10080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CA" sz="2800" b="1" smtClean="0"/>
              <a:t>Are elements that possess both metallic &amp; non-metallic properties.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smtClean="0"/>
              <a:t>Are found along the step line of the periodic table.</a:t>
            </a:r>
            <a:endParaRPr lang="en-CA" sz="2800" b="1" smtClean="0"/>
          </a:p>
        </p:txBody>
      </p:sp>
      <p:pic>
        <p:nvPicPr>
          <p:cNvPr id="23555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592513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9" name="Rectangle 19"/>
          <p:cNvSpPr>
            <a:spLocks noChangeArrowheads="1"/>
          </p:cNvSpPr>
          <p:nvPr/>
        </p:nvSpPr>
        <p:spPr bwMode="auto">
          <a:xfrm rot="5400000">
            <a:off x="5544344" y="3969544"/>
            <a:ext cx="358775" cy="287337"/>
          </a:xfrm>
          <a:prstGeom prst="rect">
            <a:avLst/>
          </a:prstGeom>
          <a:solidFill>
            <a:srgbClr val="00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6340" name="Rectangle 20"/>
          <p:cNvSpPr>
            <a:spLocks noChangeArrowheads="1"/>
          </p:cNvSpPr>
          <p:nvPr/>
        </p:nvSpPr>
        <p:spPr bwMode="auto">
          <a:xfrm rot="5400000">
            <a:off x="5722937" y="4456113"/>
            <a:ext cx="576263" cy="287338"/>
          </a:xfrm>
          <a:prstGeom prst="rect">
            <a:avLst/>
          </a:prstGeom>
          <a:solidFill>
            <a:srgbClr val="00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6341" name="Rectangle 21"/>
          <p:cNvSpPr>
            <a:spLocks noChangeArrowheads="1"/>
          </p:cNvSpPr>
          <p:nvPr/>
        </p:nvSpPr>
        <p:spPr bwMode="auto">
          <a:xfrm rot="5400000">
            <a:off x="5976144" y="4780756"/>
            <a:ext cx="647700" cy="287338"/>
          </a:xfrm>
          <a:prstGeom prst="rect">
            <a:avLst/>
          </a:prstGeom>
          <a:solidFill>
            <a:srgbClr val="00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6342" name="Rectangle 22"/>
          <p:cNvSpPr>
            <a:spLocks noChangeArrowheads="1"/>
          </p:cNvSpPr>
          <p:nvPr/>
        </p:nvSpPr>
        <p:spPr bwMode="auto">
          <a:xfrm rot="5400000">
            <a:off x="6263482" y="5141119"/>
            <a:ext cx="647700" cy="287337"/>
          </a:xfrm>
          <a:prstGeom prst="rect">
            <a:avLst/>
          </a:prstGeom>
          <a:solidFill>
            <a:srgbClr val="00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6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6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6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6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  <p:bldP spid="56339" grpId="0" animBg="1"/>
      <p:bldP spid="56340" grpId="0" animBg="1"/>
      <p:bldP spid="56341" grpId="0" animBg="1"/>
      <p:bldP spid="5634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en-CA"/>
              <a:t>Halogens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765175"/>
            <a:ext cx="6985000" cy="2160588"/>
          </a:xfrm>
        </p:spPr>
        <p:txBody>
          <a:bodyPr/>
          <a:lstStyle/>
          <a:p>
            <a:pPr eaLnBrk="1" hangingPunct="1">
              <a:defRPr/>
            </a:pPr>
            <a:r>
              <a:rPr lang="en-CA" sz="2800" b="1" smtClean="0"/>
              <a:t>Occupy the 17</a:t>
            </a:r>
            <a:r>
              <a:rPr lang="en-CA" sz="2800" b="1" baseline="30000" smtClean="0"/>
              <a:t>th</a:t>
            </a:r>
            <a:r>
              <a:rPr lang="en-CA" sz="2800" b="1" smtClean="0"/>
              <a:t> column</a:t>
            </a:r>
          </a:p>
          <a:p>
            <a:pPr eaLnBrk="1" hangingPunct="1">
              <a:defRPr/>
            </a:pPr>
            <a:r>
              <a:rPr lang="en-CA" sz="2800" b="1" smtClean="0"/>
              <a:t>Most reactive of non-metals and are usually found bonded to other atoms</a:t>
            </a:r>
          </a:p>
          <a:p>
            <a:pPr eaLnBrk="1" hangingPunct="1">
              <a:defRPr/>
            </a:pPr>
            <a:r>
              <a:rPr lang="en-CA" sz="2800" b="1" smtClean="0"/>
              <a:t>React with metals to form salts</a:t>
            </a:r>
          </a:p>
        </p:txBody>
      </p:sp>
      <p:pic>
        <p:nvPicPr>
          <p:cNvPr id="24579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284538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3" name="Rectangle 5"/>
          <p:cNvSpPr>
            <a:spLocks noChangeArrowheads="1"/>
          </p:cNvSpPr>
          <p:nvPr/>
        </p:nvSpPr>
        <p:spPr bwMode="auto">
          <a:xfrm rot="5400000">
            <a:off x="6011862" y="4292601"/>
            <a:ext cx="1655763" cy="360362"/>
          </a:xfrm>
          <a:prstGeom prst="rect">
            <a:avLst/>
          </a:prstGeom>
          <a:solidFill>
            <a:srgbClr val="FF00FF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  <p:bldP spid="5837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87338"/>
            <a:ext cx="8229600" cy="836612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Noble Gases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052513"/>
            <a:ext cx="7343775" cy="21605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CA" b="1" smtClean="0"/>
              <a:t>Occupy the 18</a:t>
            </a:r>
            <a:r>
              <a:rPr lang="en-CA" b="1" baseline="30000" smtClean="0"/>
              <a:t>th</a:t>
            </a:r>
            <a:r>
              <a:rPr lang="en-CA" b="1" smtClean="0"/>
              <a:t> (far right) column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CA" b="1" smtClean="0"/>
              <a:t>All are gases at room temperature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CA" b="1" smtClean="0"/>
              <a:t>Extremely stable, unreactive</a:t>
            </a:r>
          </a:p>
        </p:txBody>
      </p:sp>
      <p:pic>
        <p:nvPicPr>
          <p:cNvPr id="25603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284538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 rot="5400000">
            <a:off x="6120606" y="4112420"/>
            <a:ext cx="2016125" cy="360362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  <p:bldP spid="604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" descr="I-periodic-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9144000" cy="652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Elements can be in more than one group.</a:t>
            </a:r>
          </a:p>
          <a:p>
            <a:r>
              <a:rPr lang="en-CA" smtClean="0"/>
              <a:t>Sodium is both  a  metal and an alkali metal.</a:t>
            </a:r>
          </a:p>
          <a:p>
            <a:r>
              <a:rPr lang="en-US" smtClean="0"/>
              <a:t>Neon is both a noble gas and a non-metal.</a:t>
            </a:r>
          </a:p>
          <a:p>
            <a:r>
              <a:rPr lang="en-CA" smtClean="0">
                <a:hlinkClick r:id="rId2"/>
              </a:rPr>
              <a:t>http://www.youtube.com/watch?v=zGM-wSKFBpo&amp;feature=related</a:t>
            </a:r>
            <a:r>
              <a:rPr lang="en-CA" smtClean="0"/>
              <a:t> </a:t>
            </a: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539750" y="360363"/>
            <a:ext cx="82296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Multiple Groups</a:t>
            </a:r>
            <a:endParaRPr lang="en-CA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en-CA"/>
              <a:t>Atoms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736600"/>
            <a:ext cx="8893175" cy="2044700"/>
          </a:xfrm>
        </p:spPr>
        <p:txBody>
          <a:bodyPr/>
          <a:lstStyle/>
          <a:p>
            <a:pPr eaLnBrk="1" hangingPunct="1">
              <a:defRPr/>
            </a:pPr>
            <a:r>
              <a:rPr lang="en-CA" sz="2800" dirty="0" smtClean="0"/>
              <a:t>The</a:t>
            </a:r>
            <a:r>
              <a:rPr lang="en-CA" sz="2800" b="1" dirty="0" smtClean="0"/>
              <a:t> atom</a:t>
            </a:r>
            <a:r>
              <a:rPr lang="en-CA" sz="2800" dirty="0" smtClean="0"/>
              <a:t> </a:t>
            </a:r>
            <a:r>
              <a:rPr lang="en-CA" sz="2800" dirty="0"/>
              <a:t>is </a:t>
            </a:r>
            <a:r>
              <a:rPr lang="en-CA" sz="2800" dirty="0" smtClean="0"/>
              <a:t>the basic </a:t>
            </a:r>
            <a:r>
              <a:rPr lang="en-CA" sz="2800" dirty="0"/>
              <a:t>unit of </a:t>
            </a:r>
            <a:r>
              <a:rPr lang="en-CA" sz="2800" dirty="0" smtClean="0"/>
              <a:t>matter.</a:t>
            </a:r>
          </a:p>
          <a:p>
            <a:pPr eaLnBrk="1" hangingPunct="1">
              <a:defRPr/>
            </a:pPr>
            <a:r>
              <a:rPr lang="en-CA" sz="2800" dirty="0" smtClean="0"/>
              <a:t>Atoms are made of protons, electrons and neutrons.</a:t>
            </a:r>
          </a:p>
          <a:p>
            <a:pPr eaLnBrk="1" hangingPunct="1">
              <a:defRPr/>
            </a:pPr>
            <a:r>
              <a:rPr lang="en-CA" sz="2800" dirty="0" smtClean="0"/>
              <a:t>Atoms of different elements have different numbers of protons, neutrons and electrons</a:t>
            </a:r>
            <a:endParaRPr lang="en-CA" sz="2800" dirty="0"/>
          </a:p>
          <a:p>
            <a:pPr eaLnBrk="1" hangingPunct="1">
              <a:defRPr/>
            </a:pPr>
            <a:endParaRPr lang="en-CA" dirty="0"/>
          </a:p>
        </p:txBody>
      </p:sp>
      <p:pic>
        <p:nvPicPr>
          <p:cNvPr id="14339" name="Picture 4" descr="at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2943225"/>
            <a:ext cx="6192838" cy="387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1547813" y="4814888"/>
            <a:ext cx="1152525" cy="4333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5940425" y="3014663"/>
            <a:ext cx="1152525" cy="4333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6300788" y="4814888"/>
            <a:ext cx="1152525" cy="4333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6300788" y="6040438"/>
            <a:ext cx="1152525" cy="4333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  <p:bldP spid="25605" grpId="0" animBg="1"/>
      <p:bldP spid="25606" grpId="0" animBg="1"/>
      <p:bldP spid="25607" grpId="0" animBg="1"/>
      <p:bldP spid="2560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/>
              <a:t>Elements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CA" smtClean="0"/>
              <a:t>There are currently 118 known elements.</a:t>
            </a:r>
          </a:p>
          <a:p>
            <a:pPr eaLnBrk="1" hangingPunct="1">
              <a:defRPr/>
            </a:pPr>
            <a:r>
              <a:rPr lang="en-CA" smtClean="0"/>
              <a:t>Atoms of all of these 118 elements are chemically combined to make every known substance.</a:t>
            </a:r>
          </a:p>
          <a:p>
            <a:pPr eaLnBrk="1" hangingPunct="1">
              <a:defRPr/>
            </a:pPr>
            <a:r>
              <a:rPr lang="en-CA" smtClean="0"/>
              <a:t>At room temperature most elements are solid, a few are gases and only mercury and bromine are liquids.</a:t>
            </a:r>
          </a:p>
          <a:p>
            <a:pPr eaLnBrk="1" hangingPunct="1">
              <a:defRPr/>
            </a:pPr>
            <a:r>
              <a:rPr lang="en-CA" smtClean="0"/>
              <a:t>All known types of atoms are found on the periodic table of the elements.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www.ptable.com/Images/periodic%20tab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-26988"/>
            <a:ext cx="9180513" cy="6889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smtClean="0"/>
              <a:t>Data About an Element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 </a:t>
            </a:r>
            <a:r>
              <a:rPr lang="en-US" b="1" dirty="0" smtClean="0"/>
              <a:t>periodic table</a:t>
            </a:r>
            <a:r>
              <a:rPr lang="en-US" dirty="0" smtClean="0"/>
              <a:t> usually shows </a:t>
            </a:r>
            <a:r>
              <a:rPr lang="en-US" dirty="0" smtClean="0"/>
              <a:t>each elements</a:t>
            </a:r>
            <a:r>
              <a:rPr lang="en-US" dirty="0" smtClean="0"/>
              <a:t>’ name, symbol, atomic number and atomic mass.  </a:t>
            </a:r>
            <a:endParaRPr lang="en-CA" dirty="0" smtClean="0"/>
          </a:p>
          <a:p>
            <a:pPr eaLnBrk="1" hangingPunct="1">
              <a:defRPr/>
            </a:pPr>
            <a:r>
              <a:rPr lang="en-US" dirty="0" smtClean="0"/>
              <a:t>Rules for naming chemical symbols:</a:t>
            </a:r>
            <a:endParaRPr lang="en-CA" dirty="0" smtClean="0"/>
          </a:p>
          <a:p>
            <a:pPr lvl="1" eaLnBrk="1" hangingPunct="1">
              <a:buNone/>
              <a:defRPr/>
            </a:pPr>
            <a:r>
              <a:rPr lang="en-US" dirty="0" smtClean="0"/>
              <a:t>1. Symbol always starts with a capital.</a:t>
            </a:r>
            <a:endParaRPr lang="en-CA" dirty="0" smtClean="0"/>
          </a:p>
          <a:p>
            <a:pPr lvl="1" eaLnBrk="1" hangingPunct="1">
              <a:buNone/>
              <a:defRPr/>
            </a:pPr>
            <a:r>
              <a:rPr lang="en-US" dirty="0" smtClean="0"/>
              <a:t>2. The second letter must be lowercase.</a:t>
            </a:r>
            <a:endParaRPr lang="en-CA" dirty="0" smtClean="0"/>
          </a:p>
          <a:p>
            <a:pPr lvl="1" eaLnBrk="1" hangingPunct="1">
              <a:buNone/>
              <a:defRPr/>
            </a:pPr>
            <a:r>
              <a:rPr lang="en-US" dirty="0" smtClean="0"/>
              <a:t>3. The symbol must be printed.</a:t>
            </a:r>
            <a:br>
              <a:rPr lang="en-US" dirty="0" smtClean="0"/>
            </a:br>
            <a:r>
              <a:rPr lang="en-US" dirty="0" smtClean="0"/>
              <a:t>	</a:t>
            </a:r>
            <a:endParaRPr lang="en-CA" dirty="0" smtClean="0"/>
          </a:p>
          <a:p>
            <a:pPr eaLnBrk="1" hangingPunct="1">
              <a:defRPr/>
            </a:pP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kaffee.50webs.com/Science/images/Reading.Periodic.Table.Example.M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63" y="692150"/>
            <a:ext cx="9091612" cy="394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Why group </a:t>
            </a:r>
            <a:r>
              <a:rPr lang="en-CA" dirty="0" smtClean="0"/>
              <a:t>elements?</a:t>
            </a:r>
            <a:endParaRPr lang="en-CA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13684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CA" sz="2800" b="1" dirty="0" smtClean="0"/>
              <a:t>So that an element can be </a:t>
            </a:r>
            <a:r>
              <a:rPr lang="en-CA" sz="2800" b="1" u="sng" dirty="0" smtClean="0"/>
              <a:t>identified</a:t>
            </a:r>
            <a:r>
              <a:rPr lang="en-CA" sz="2800" b="1" dirty="0" smtClean="0"/>
              <a:t> easily.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CA" sz="2800" b="1" dirty="0" smtClean="0"/>
              <a:t>	Ex: Metals on the left, non-metals at the </a:t>
            </a:r>
            <a:r>
              <a:rPr lang="en-CA" sz="2800" b="1" dirty="0" smtClean="0"/>
              <a:t>right except for hydrogen</a:t>
            </a:r>
            <a:endParaRPr lang="en-CA" sz="28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/>
              <a:t>There are six major groups to learn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CA" sz="28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CA" sz="1800" b="1" dirty="0" smtClean="0"/>
          </a:p>
        </p:txBody>
      </p:sp>
      <p:pic>
        <p:nvPicPr>
          <p:cNvPr id="19459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043238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5"/>
          <p:cNvSpPr>
            <a:spLocks noChangeArrowheads="1"/>
          </p:cNvSpPr>
          <p:nvPr/>
        </p:nvSpPr>
        <p:spPr bwMode="auto">
          <a:xfrm rot="5400000">
            <a:off x="935832" y="4231481"/>
            <a:ext cx="1943100" cy="287337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 rot="5400000">
            <a:off x="1223169" y="4231481"/>
            <a:ext cx="1943100" cy="287338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9462" name="Rectangle 7"/>
          <p:cNvSpPr>
            <a:spLocks noChangeArrowheads="1"/>
          </p:cNvSpPr>
          <p:nvPr/>
        </p:nvSpPr>
        <p:spPr bwMode="auto">
          <a:xfrm rot="5400000">
            <a:off x="3455988" y="3222625"/>
            <a:ext cx="1295400" cy="2952750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63" name="Rectangle 8"/>
          <p:cNvSpPr>
            <a:spLocks noChangeArrowheads="1"/>
          </p:cNvSpPr>
          <p:nvPr/>
        </p:nvSpPr>
        <p:spPr bwMode="auto">
          <a:xfrm rot="5400000">
            <a:off x="4319588" y="3943350"/>
            <a:ext cx="647700" cy="4032250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64" name="Rectangle 9"/>
          <p:cNvSpPr>
            <a:spLocks noChangeArrowheads="1"/>
          </p:cNvSpPr>
          <p:nvPr/>
        </p:nvSpPr>
        <p:spPr bwMode="auto">
          <a:xfrm rot="5400000">
            <a:off x="6048375" y="4087813"/>
            <a:ext cx="1655763" cy="287337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65" name="Rectangle 10"/>
          <p:cNvSpPr>
            <a:spLocks noChangeArrowheads="1"/>
          </p:cNvSpPr>
          <p:nvPr/>
        </p:nvSpPr>
        <p:spPr bwMode="auto">
          <a:xfrm rot="5400000">
            <a:off x="2159794" y="4879181"/>
            <a:ext cx="647700" cy="287338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66" name="Rectangle 11"/>
          <p:cNvSpPr>
            <a:spLocks noChangeArrowheads="1"/>
          </p:cNvSpPr>
          <p:nvPr/>
        </p:nvSpPr>
        <p:spPr bwMode="auto">
          <a:xfrm rot="5400000">
            <a:off x="5075238" y="4267200"/>
            <a:ext cx="1296988" cy="287337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9467" name="Rectangle 12"/>
          <p:cNvSpPr>
            <a:spLocks noChangeArrowheads="1"/>
          </p:cNvSpPr>
          <p:nvPr/>
        </p:nvSpPr>
        <p:spPr bwMode="auto">
          <a:xfrm rot="5400000">
            <a:off x="5507832" y="4698206"/>
            <a:ext cx="1008062" cy="288925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9468" name="Rectangle 13"/>
          <p:cNvSpPr>
            <a:spLocks noChangeArrowheads="1"/>
          </p:cNvSpPr>
          <p:nvPr/>
        </p:nvSpPr>
        <p:spPr bwMode="auto">
          <a:xfrm rot="5400000">
            <a:off x="6119813" y="4735512"/>
            <a:ext cx="361950" cy="288925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9469" name="Rectangle 14"/>
          <p:cNvSpPr>
            <a:spLocks noChangeArrowheads="1"/>
          </p:cNvSpPr>
          <p:nvPr/>
        </p:nvSpPr>
        <p:spPr bwMode="auto">
          <a:xfrm rot="5400000">
            <a:off x="6084094" y="3763169"/>
            <a:ext cx="1006475" cy="287337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70" name="Rectangle 15"/>
          <p:cNvSpPr>
            <a:spLocks noChangeArrowheads="1"/>
          </p:cNvSpPr>
          <p:nvPr/>
        </p:nvSpPr>
        <p:spPr bwMode="auto">
          <a:xfrm rot="5400000">
            <a:off x="6155531" y="3907632"/>
            <a:ext cx="2016125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71" name="Rectangle 16"/>
          <p:cNvSpPr>
            <a:spLocks noChangeArrowheads="1"/>
          </p:cNvSpPr>
          <p:nvPr/>
        </p:nvSpPr>
        <p:spPr bwMode="auto">
          <a:xfrm rot="5400000">
            <a:off x="5976144" y="3583781"/>
            <a:ext cx="647700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72" name="Rectangle 17"/>
          <p:cNvSpPr>
            <a:spLocks noChangeArrowheads="1"/>
          </p:cNvSpPr>
          <p:nvPr/>
        </p:nvSpPr>
        <p:spPr bwMode="auto">
          <a:xfrm rot="5400000">
            <a:off x="5831681" y="3439319"/>
            <a:ext cx="358775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73" name="Rectangle 18"/>
          <p:cNvSpPr>
            <a:spLocks noChangeArrowheads="1"/>
          </p:cNvSpPr>
          <p:nvPr/>
        </p:nvSpPr>
        <p:spPr bwMode="auto">
          <a:xfrm rot="5400000">
            <a:off x="1727994" y="3078957"/>
            <a:ext cx="358775" cy="287337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71438"/>
            <a:ext cx="8229600" cy="836612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Metals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08050"/>
            <a:ext cx="8424862" cy="2305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CA" sz="3600" b="1" dirty="0" smtClean="0"/>
              <a:t>All are solids except mercury</a:t>
            </a:r>
            <a:endParaRPr lang="en-CA" sz="3600" b="1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CA" sz="3600" b="1" dirty="0"/>
              <a:t>Generally </a:t>
            </a:r>
            <a:r>
              <a:rPr lang="en-CA" sz="3600" b="1" dirty="0" smtClean="0"/>
              <a:t>shiny </a:t>
            </a:r>
            <a:r>
              <a:rPr lang="en-CA" sz="3600" b="1" dirty="0"/>
              <a:t>and malleable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CA" sz="3600" b="1" dirty="0"/>
              <a:t>Good </a:t>
            </a:r>
            <a:r>
              <a:rPr lang="en-CA" sz="3600" b="1" dirty="0" smtClean="0"/>
              <a:t>conductors </a:t>
            </a:r>
            <a:r>
              <a:rPr lang="en-CA" sz="3600" b="1" dirty="0"/>
              <a:t>of heat &amp; electricity</a:t>
            </a:r>
            <a:endParaRPr lang="en-CA" b="1" dirty="0"/>
          </a:p>
        </p:txBody>
      </p:sp>
      <p:pic>
        <p:nvPicPr>
          <p:cNvPr id="20483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357563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Rectangle 5"/>
          <p:cNvSpPr>
            <a:spLocks noChangeArrowheads="1"/>
          </p:cNvSpPr>
          <p:nvPr/>
        </p:nvSpPr>
        <p:spPr bwMode="auto">
          <a:xfrm rot="5400000">
            <a:off x="935832" y="4542631"/>
            <a:ext cx="1943100" cy="287337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 rot="5400000">
            <a:off x="1223169" y="4544219"/>
            <a:ext cx="1943100" cy="287338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54279" name="Rectangle 7"/>
          <p:cNvSpPr>
            <a:spLocks noChangeArrowheads="1"/>
          </p:cNvSpPr>
          <p:nvPr/>
        </p:nvSpPr>
        <p:spPr bwMode="auto">
          <a:xfrm rot="5400000">
            <a:off x="3455988" y="3536950"/>
            <a:ext cx="1295400" cy="2952750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 rot="5400000">
            <a:off x="4319588" y="4257675"/>
            <a:ext cx="647700" cy="4032250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4282" name="Rectangle 10"/>
          <p:cNvSpPr>
            <a:spLocks noChangeArrowheads="1"/>
          </p:cNvSpPr>
          <p:nvPr/>
        </p:nvSpPr>
        <p:spPr bwMode="auto">
          <a:xfrm rot="5400000">
            <a:off x="2159794" y="5193506"/>
            <a:ext cx="647700" cy="287338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4283" name="Rectangle 11"/>
          <p:cNvSpPr>
            <a:spLocks noChangeArrowheads="1"/>
          </p:cNvSpPr>
          <p:nvPr/>
        </p:nvSpPr>
        <p:spPr bwMode="auto">
          <a:xfrm rot="5400000">
            <a:off x="5075238" y="4581525"/>
            <a:ext cx="1296988" cy="287337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54284" name="Rectangle 12"/>
          <p:cNvSpPr>
            <a:spLocks noChangeArrowheads="1"/>
          </p:cNvSpPr>
          <p:nvPr/>
        </p:nvSpPr>
        <p:spPr bwMode="auto">
          <a:xfrm rot="5400000">
            <a:off x="5507832" y="5012531"/>
            <a:ext cx="1008062" cy="288925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54285" name="Rectangle 13"/>
          <p:cNvSpPr>
            <a:spLocks noChangeArrowheads="1"/>
          </p:cNvSpPr>
          <p:nvPr/>
        </p:nvSpPr>
        <p:spPr bwMode="auto">
          <a:xfrm rot="5400000">
            <a:off x="6119813" y="5049837"/>
            <a:ext cx="361950" cy="288925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/>
      <p:bldP spid="54277" grpId="0" animBg="1"/>
      <p:bldP spid="54278" grpId="0" animBg="1"/>
      <p:bldP spid="54279" grpId="0" animBg="1"/>
      <p:bldP spid="54280" grpId="0" animBg="1"/>
      <p:bldP spid="54282" grpId="0" animBg="1"/>
      <p:bldP spid="54283" grpId="0" animBg="1"/>
      <p:bldP spid="54284" grpId="0" animBg="1"/>
      <p:bldP spid="542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en-CA"/>
              <a:t>Alkali Metals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03350" y="908050"/>
            <a:ext cx="7489130" cy="1873250"/>
          </a:xfrm>
        </p:spPr>
        <p:txBody>
          <a:bodyPr/>
          <a:lstStyle/>
          <a:p>
            <a:pPr eaLnBrk="1" hangingPunct="1">
              <a:defRPr/>
            </a:pPr>
            <a:r>
              <a:rPr lang="en-CA" sz="2800" b="1" dirty="0" smtClean="0"/>
              <a:t>Elements in Group </a:t>
            </a:r>
            <a:r>
              <a:rPr lang="en-CA" sz="2800" b="1" dirty="0" smtClean="0"/>
              <a:t>I, except hydrogen</a:t>
            </a:r>
            <a:endParaRPr lang="en-CA" sz="2800" b="1" dirty="0" smtClean="0"/>
          </a:p>
          <a:p>
            <a:pPr eaLnBrk="1" hangingPunct="1">
              <a:defRPr/>
            </a:pPr>
            <a:r>
              <a:rPr lang="en-CA" sz="2800" b="1" dirty="0" smtClean="0"/>
              <a:t>Shiny, silvery</a:t>
            </a:r>
          </a:p>
          <a:p>
            <a:pPr eaLnBrk="1" hangingPunct="1">
              <a:defRPr/>
            </a:pPr>
            <a:r>
              <a:rPr lang="en-CA" sz="2800" b="1" dirty="0" smtClean="0"/>
              <a:t>Most reactive of all the metals</a:t>
            </a:r>
          </a:p>
        </p:txBody>
      </p:sp>
      <p:pic>
        <p:nvPicPr>
          <p:cNvPr id="21507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284538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3" name="Rectangle 9"/>
          <p:cNvSpPr>
            <a:spLocks noChangeArrowheads="1"/>
          </p:cNvSpPr>
          <p:nvPr/>
        </p:nvSpPr>
        <p:spPr bwMode="auto">
          <a:xfrm rot="5400000">
            <a:off x="935831" y="4472782"/>
            <a:ext cx="2016125" cy="360362"/>
          </a:xfrm>
          <a:prstGeom prst="rect">
            <a:avLst/>
          </a:prstGeom>
          <a:solidFill>
            <a:srgbClr val="00FFFF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  <p:bldP spid="57353" grpId="0" animBg="1"/>
    </p:bld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411</TotalTime>
  <Words>346</Words>
  <Application>Microsoft Office PowerPoint</Application>
  <PresentationFormat>On-screen Show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Beam</vt:lpstr>
      <vt:lpstr>Introduction to Chemistry</vt:lpstr>
      <vt:lpstr>Atoms</vt:lpstr>
      <vt:lpstr>Elements</vt:lpstr>
      <vt:lpstr>Slide 4</vt:lpstr>
      <vt:lpstr>Data About an Element</vt:lpstr>
      <vt:lpstr>Slide 6</vt:lpstr>
      <vt:lpstr>Why group elements?</vt:lpstr>
      <vt:lpstr>Metals</vt:lpstr>
      <vt:lpstr>Alkali Metals</vt:lpstr>
      <vt:lpstr>Non-metals</vt:lpstr>
      <vt:lpstr>Metalloids</vt:lpstr>
      <vt:lpstr>Halogens</vt:lpstr>
      <vt:lpstr>Noble Gases</vt:lpstr>
      <vt:lpstr>Slide 14</vt:lpstr>
      <vt:lpstr>Slide 15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Calvin</dc:creator>
  <cp:lastModifiedBy>Ellen</cp:lastModifiedBy>
  <cp:revision>47</cp:revision>
  <dcterms:created xsi:type="dcterms:W3CDTF">2008-11-28T00:46:29Z</dcterms:created>
  <dcterms:modified xsi:type="dcterms:W3CDTF">2011-11-20T19:31:16Z</dcterms:modified>
</cp:coreProperties>
</file>